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3"/>
    <p:sldId id="258" r:id="rId4"/>
    <p:sldId id="262" r:id="rId5"/>
    <p:sldId id="259" r:id="rId6"/>
    <p:sldId id="263" r:id="rId7"/>
    <p:sldId id="260" r:id="rId8"/>
    <p:sldId id="265" r:id="rId9"/>
    <p:sldId id="266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B880A2F-7D23-4DCF-A885-370549651B13}">
          <p14:sldIdLst>
            <p14:sldId id="256"/>
            <p14:sldId id="258"/>
            <p14:sldId id="262"/>
            <p14:sldId id="259"/>
            <p14:sldId id="263"/>
            <p14:sldId id="260"/>
            <p14:sldId id="265"/>
            <p14:sldId id="266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PhAnim="0" showMasterSp="0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关系图"/>
          <p:cNvPicPr>
            <a:picLocks noChangeAspect="1"/>
          </p:cNvPicPr>
          <p:nvPr/>
        </p:nvPicPr>
        <p:blipFill>
          <a:blip r:embed="rId2"/>
          <a:srcRect r="2528" b="10909"/>
          <a:stretch>
            <a:fillRect/>
          </a:stretch>
        </p:blipFill>
        <p:spPr>
          <a:xfrm>
            <a:off x="239184" y="692150"/>
            <a:ext cx="11885083" cy="611028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" name="Rectangle 7"/>
          <p:cNvSpPr>
            <a:spLocks noChangeArrowheads="1"/>
          </p:cNvSpPr>
          <p:nvPr/>
        </p:nvSpPr>
        <p:spPr bwMode="auto">
          <a:xfrm>
            <a:off x="2117" y="549275"/>
            <a:ext cx="12192000" cy="1511300"/>
          </a:xfrm>
          <a:prstGeom prst="rect">
            <a:avLst/>
          </a:prstGeom>
          <a:gradFill rotWithShape="0">
            <a:gsLst>
              <a:gs pos="0">
                <a:schemeClr val="bg2">
                  <a:gamma/>
                  <a:tint val="0"/>
                  <a:invGamma/>
                </a:schemeClr>
              </a:gs>
              <a:gs pos="100000">
                <a:schemeClr val="bg2">
                  <a:alpha val="53999"/>
                </a:schemeClr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2051" name="Rectangle 3"/>
          <p:cNvSpPr>
            <a:spLocks noChangeArrowheads="1"/>
          </p:cNvSpPr>
          <p:nvPr>
            <p:ph type="subTitle" idx="1"/>
          </p:nvPr>
        </p:nvSpPr>
        <p:spPr>
          <a:xfrm>
            <a:off x="2544233" y="2492375"/>
            <a:ext cx="7393517" cy="1222375"/>
          </a:xfrm>
        </p:spPr>
        <p:txBody>
          <a:bodyPr anchor="ctr"/>
          <a:lstStyle>
            <a:lvl1pPr marL="0" indent="0" algn="ctr">
              <a:buFontTx/>
              <a:buNone/>
              <a:defRPr/>
            </a:lvl1pPr>
          </a:lstStyle>
          <a:p>
            <a:pPr lvl="0"/>
            <a:r>
              <a:rPr lang="en-US" altLang="zh-CN" noProof="0" smtClean="0"/>
              <a:t>Click to edit Master subtitle style</a:t>
            </a:r>
            <a:endParaRPr lang="en-US" altLang="zh-CN" noProof="0" smtClean="0"/>
          </a:p>
        </p:txBody>
      </p:sp>
      <p:sp>
        <p:nvSpPr>
          <p:cNvPr id="2056" name="Rectangle 8"/>
          <p:cNvSpPr>
            <a:spLocks noChangeArrowheads="1"/>
          </p:cNvSpPr>
          <p:nvPr>
            <p:ph type="ctrTitle"/>
          </p:nvPr>
        </p:nvSpPr>
        <p:spPr>
          <a:xfrm>
            <a:off x="1007533" y="620713"/>
            <a:ext cx="10363200" cy="1470025"/>
          </a:xfrm>
        </p:spPr>
        <p:txBody>
          <a:bodyPr/>
          <a:lstStyle>
            <a:lvl1pPr>
              <a:defRPr sz="3600"/>
            </a:lvl1pPr>
          </a:lstStyle>
          <a:p>
            <a:pPr lvl="0"/>
            <a:r>
              <a:rPr lang="en-US" altLang="zh-CN" noProof="0" smtClean="0"/>
              <a:t>Click to edit Master title style</a:t>
            </a:r>
            <a:endParaRPr lang="en-US" altLang="zh-CN" noProof="0" smtClean="0"/>
          </a:p>
        </p:txBody>
      </p:sp>
      <p:sp>
        <p:nvSpPr>
          <p:cNvPr id="11" name="Rectangle 4"/>
          <p:cNvSpPr>
            <a:spLocks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87DE6118-2437-4B30-8E3C-4D2BE6020583}" type="datetimeFigureOut">
              <a:rPr lang="en-US" dirty="0"/>
            </a:fld>
            <a:endParaRPr lang="en-US" dirty="0"/>
          </a:p>
        </p:txBody>
      </p:sp>
      <p:sp>
        <p:nvSpPr>
          <p:cNvPr id="12" name="Rectangle 5"/>
          <p:cNvSpPr>
            <a:spLocks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13" name="Rectangle 6"/>
          <p:cNvSpPr>
            <a:spLocks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69E57DC2-970A-4B3E-BB1C-7A09969E49DF}" type="slidenum">
              <a:rPr lang="en-US" dirty="0"/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ldLvl="0" animBg="1"/>
    </p:bldLst>
  </p:timing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87DE6118-2437-4B30-8E3C-4D2BE6020583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69E57DC2-970A-4B3E-BB1C-7A09969E49DF}" type="slidenum">
              <a:rPr lang="en-US" dirty="0"/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87DE6118-2437-4B30-8E3C-4D2BE6020583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69E57DC2-970A-4B3E-BB1C-7A09969E49DF}" type="slidenum">
              <a:rPr lang="en-US" dirty="0"/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87DE6118-2437-4B30-8E3C-4D2BE6020583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69E57DC2-970A-4B3E-BB1C-7A09969E49DF}" type="slidenum">
              <a:rPr lang="en-US" dirty="0"/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87DE6118-2437-4B30-8E3C-4D2BE6020583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69E57DC2-970A-4B3E-BB1C-7A09969E49DF}" type="slidenum">
              <a:rPr lang="en-US" dirty="0"/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3848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0"/>
            <a:ext cx="53848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87DE6118-2437-4B30-8E3C-4D2BE6020583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69E57DC2-970A-4B3E-BB1C-7A09969E49DF}" type="slidenum">
              <a:rPr lang="en-US" dirty="0"/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7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7" y="2505075"/>
            <a:ext cx="51583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87DE6118-2437-4B30-8E3C-4D2BE6020583}" type="datetimeFigureOut">
              <a:rPr lang="en-US" dirty="0"/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69E57DC2-970A-4B3E-BB1C-7A09969E49DF}" type="slidenum">
              <a:rPr lang="en-US" dirty="0"/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87DE6118-2437-4B30-8E3C-4D2BE6020583}" type="datetimeFigureOut">
              <a:rPr lang="en-US" dirty="0"/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69E57DC2-970A-4B3E-BB1C-7A09969E49DF}" type="slidenum">
              <a:rPr lang="en-US" dirty="0"/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87DE6118-2437-4B30-8E3C-4D2BE6020583}" type="datetimeFigureOut">
              <a:rPr lang="en-US" dirty="0"/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69E57DC2-970A-4B3E-BB1C-7A09969E49DF}" type="slidenum">
              <a:rPr lang="en-US" dirty="0"/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87DE6118-2437-4B30-8E3C-4D2BE6020583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69E57DC2-970A-4B3E-BB1C-7A09969E49DF}" type="slidenum">
              <a:rPr lang="en-US" dirty="0"/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5"/>
            <a:ext cx="6172200" cy="4873625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87DE6118-2437-4B30-8E3C-4D2BE6020583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69E57DC2-970A-4B3E-BB1C-7A09969E49DF}" type="slidenum">
              <a:rPr lang="en-US" dirty="0"/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jpe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2117" y="333375"/>
            <a:ext cx="12192000" cy="1009650"/>
          </a:xfrm>
          <a:prstGeom prst="rect">
            <a:avLst/>
          </a:prstGeom>
          <a:gradFill rotWithShape="0">
            <a:gsLst>
              <a:gs pos="0">
                <a:schemeClr val="bg2">
                  <a:gamma/>
                  <a:tint val="0"/>
                  <a:invGamma/>
                </a:schemeClr>
              </a:gs>
              <a:gs pos="100000">
                <a:schemeClr val="bg2">
                  <a:alpha val="53999"/>
                </a:schemeClr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pic>
        <p:nvPicPr>
          <p:cNvPr id="1027" name="Picture 3" descr="关系图"/>
          <p:cNvPicPr>
            <a:picLocks noChangeAspect="1"/>
          </p:cNvPicPr>
          <p:nvPr/>
        </p:nvPicPr>
        <p:blipFill>
          <a:blip r:embed="rId12"/>
          <a:srcRect t="1094" r="8122" b="13318"/>
          <a:stretch>
            <a:fillRect/>
          </a:stretch>
        </p:blipFill>
        <p:spPr>
          <a:xfrm>
            <a:off x="7730067" y="4438650"/>
            <a:ext cx="4453467" cy="23336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8" name="Rectangle 4"/>
          <p:cNvSpPr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rPr lang="en-US" altLang="zh-CN" dirty="0"/>
              <a:t>Click to edit Master title style</a:t>
            </a:r>
            <a:endParaRPr lang="en-US" altLang="zh-CN" dirty="0"/>
          </a:p>
        </p:txBody>
      </p:sp>
      <p:sp>
        <p:nvSpPr>
          <p:cNvPr id="1029" name="Rectangle 5"/>
          <p:cNvSpPr/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en-US" altLang="zh-CN" dirty="0"/>
              <a:t>Click to edit Master text styles</a:t>
            </a:r>
            <a:endParaRPr lang="en-US" altLang="zh-CN" dirty="0"/>
          </a:p>
          <a:p>
            <a:pPr lvl="1"/>
            <a:r>
              <a:rPr lang="en-US" altLang="zh-CN" dirty="0"/>
              <a:t>Second level</a:t>
            </a:r>
            <a:endParaRPr lang="en-US" altLang="zh-CN" dirty="0"/>
          </a:p>
          <a:p>
            <a:pPr lvl="2"/>
            <a:r>
              <a:rPr lang="en-US" altLang="zh-CN" dirty="0"/>
              <a:t>Third level</a:t>
            </a:r>
            <a:endParaRPr lang="en-US" altLang="zh-CN" dirty="0"/>
          </a:p>
          <a:p>
            <a:pPr lvl="3"/>
            <a:r>
              <a:rPr lang="en-US" altLang="zh-CN" dirty="0"/>
              <a:t>Fourth level</a:t>
            </a:r>
            <a:endParaRPr lang="en-US" altLang="zh-CN" dirty="0"/>
          </a:p>
          <a:p>
            <a:pPr lvl="4"/>
            <a:r>
              <a:rPr lang="en-US" altLang="zh-CN" dirty="0"/>
              <a:t>Fifth level</a:t>
            </a:r>
            <a:endParaRPr lang="en-US" altLang="zh-CN" dirty="0"/>
          </a:p>
        </p:txBody>
      </p:sp>
      <p:sp>
        <p:nvSpPr>
          <p:cNvPr id="1030" name="Rectangle 6"/>
          <p:cNvSpPr>
            <a:spLocks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 sz="1400"/>
            </a:lvl1pPr>
          </a:lstStyle>
          <a:p>
            <a:fld id="{87DE6118-2437-4B30-8E3C-4D2BE6020583}" type="datetimeFigureOut">
              <a:rPr lang="en-US" dirty="0"/>
            </a:fld>
            <a:endParaRPr lang="en-US" dirty="0"/>
          </a:p>
        </p:txBody>
      </p:sp>
      <p:sp>
        <p:nvSpPr>
          <p:cNvPr id="1031" name="Rectangle 7"/>
          <p:cNvSpPr>
            <a:spLocks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>
              <a:defRPr sz="1400"/>
            </a:lvl1pPr>
          </a:lstStyle>
          <a:p>
            <a:endParaRPr lang="en-US" dirty="0"/>
          </a:p>
        </p:txBody>
      </p:sp>
      <p:sp>
        <p:nvSpPr>
          <p:cNvPr id="1032" name="Rectangle 8"/>
          <p:cNvSpPr>
            <a:spLocks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defRPr sz="1400"/>
            </a:lvl1pPr>
          </a:lstStyle>
          <a:p>
            <a:fld id="{69E57DC2-970A-4B3E-BB1C-7A09969E49DF}" type="slidenum">
              <a:rPr lang="en-US" dirty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4" dur="10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6" grpId="0" bldLvl="0" animBg="1"/>
      <p:bldP spid="1028" grpId="0" bldLvl="0"/>
    </p:bldLst>
  </p:timing>
  <p:hf sldNum="0" hdr="0" ftr="0" dt="0"/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SimSun" panose="02010600030101010101" pitchFamily="2" charset="-122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SimSun" panose="02010600030101010101" pitchFamily="2" charset="-122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SimSun" panose="02010600030101010101" pitchFamily="2" charset="-122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SimSun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SimSun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SimSun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SimSun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SimSun" panose="02010600030101010101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5215" y="363142"/>
            <a:ext cx="8361229" cy="1912775"/>
          </a:xfrm>
        </p:spPr>
        <p:txBody>
          <a:bodyPr/>
          <a:lstStyle/>
          <a:p>
            <a:r>
              <a:rPr 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" panose="020B0004020202020204" pitchFamily="34" charset="0"/>
              </a:rPr>
              <a:t>Intelligent Product Recommendation System for B2B Marketplace</a:t>
            </a:r>
            <a:endParaRPr 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ptos" panose="020B0004020202020204" pitchFamily="34" charset="0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5770245" y="2653030"/>
            <a:ext cx="6222365" cy="169862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IN" altLang="en-US" sz="2000" b="1"/>
              <a:t>Team Name:  CodeStrom</a:t>
            </a:r>
            <a:endParaRPr lang="en-IN" altLang="en-US" sz="2000" b="1"/>
          </a:p>
          <a:p>
            <a:r>
              <a:rPr lang="en-IN" altLang="en-US" sz="2000" b="1"/>
              <a:t>Problem Statement ID:  HACXPB001 </a:t>
            </a:r>
            <a:endParaRPr lang="en-IN" altLang="en-US" sz="2000" b="1"/>
          </a:p>
          <a:p>
            <a:r>
              <a:rPr lang="en-IN" altLang="en-US" sz="2000" b="1"/>
              <a:t>Title: </a:t>
            </a:r>
            <a:r>
              <a:rPr lang="en-US" altLang="en-US" sz="2000" b="1"/>
              <a:t>Qwipo: A Digital B2B Retail Web Application</a:t>
            </a:r>
            <a:endParaRPr lang="en-US" altLang="en-US" sz="2000" b="1"/>
          </a:p>
          <a:p>
            <a:r>
              <a:rPr lang="en-IN" altLang="en-US" sz="2000" b="1"/>
              <a:t>Company: Qwipo(B2B Retail Marketplace)</a:t>
            </a:r>
            <a:endParaRPr lang="en-IN" altLang="en-US" sz="2000" b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90220" y="1744980"/>
            <a:ext cx="9860280" cy="200787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indent="0">
              <a:buFont typeface="Arial" panose="020B0604020202020204" pitchFamily="34" charset="0"/>
              <a:buNone/>
            </a:pPr>
            <a:r>
              <a:rPr lang="en-US" sz="1600" b="1" dirty="0">
                <a:solidFill>
                  <a:schemeClr val="tx1"/>
                </a:solidFill>
                <a:latin typeface="Aptos" panose="020B0004020202020204" pitchFamily="34" charset="0"/>
              </a:rPr>
              <a:t>Problem </a:t>
            </a:r>
            <a:r>
              <a:rPr lang="en-US" sz="1600" b="1" dirty="0" err="1">
                <a:solidFill>
                  <a:schemeClr val="tx1"/>
                </a:solidFill>
                <a:latin typeface="Aptos" panose="020B0004020202020204" pitchFamily="34" charset="0"/>
              </a:rPr>
              <a:t>Statement</a:t>
            </a:r>
            <a:r>
              <a:rPr lang="en-IN" altLang="en-US" sz="1600" b="1" dirty="0" err="1">
                <a:solidFill>
                  <a:schemeClr val="tx1"/>
                </a:solidFill>
                <a:latin typeface="Aptos" panose="020B0004020202020204" pitchFamily="34" charset="0"/>
              </a:rPr>
              <a:t> </a:t>
            </a:r>
            <a:r>
              <a:rPr lang="en-US" sz="1600" b="1" dirty="0" err="1">
                <a:solidFill>
                  <a:schemeClr val="tx1"/>
                </a:solidFill>
                <a:latin typeface="Aptos" panose="020B0004020202020204" pitchFamily="34" charset="0"/>
              </a:rPr>
              <a:t>Chosen</a:t>
            </a:r>
            <a:r>
              <a:rPr lang="en-US" sz="1600" b="1" dirty="0">
                <a:solidFill>
                  <a:schemeClr val="tx1"/>
                </a:solidFill>
                <a:latin typeface="Aptos" panose="020B0004020202020204" pitchFamily="34" charset="0"/>
              </a:rPr>
              <a:t>:</a:t>
            </a:r>
            <a:endParaRPr lang="en-US" sz="1600" b="1" dirty="0">
              <a:solidFill>
                <a:schemeClr val="tx1"/>
              </a:solidFill>
              <a:latin typeface="Aptos" panose="020B0004020202020204" pitchFamily="34" charset="0"/>
            </a:endParaRPr>
          </a:p>
          <a:p>
            <a:pPr indent="0">
              <a:buFont typeface="Arial" panose="020B0604020202020204" pitchFamily="34" charset="0"/>
              <a:buNone/>
            </a:pPr>
            <a:endParaRPr lang="en-US" sz="1600" b="1" dirty="0">
              <a:solidFill>
                <a:schemeClr val="accent2"/>
              </a:solidFill>
              <a:latin typeface="Aptos" panose="020B0004020202020204" pitchFamily="34" charset="0"/>
            </a:endParaRPr>
          </a:p>
          <a:p>
            <a:r>
              <a:rPr lang="en-US" altLang="en-US" sz="1600" b="1" dirty="0">
                <a:solidFill>
                  <a:schemeClr val="accent2"/>
                </a:solidFill>
                <a:latin typeface="Aptos" panose="020B0004020202020204" pitchFamily="34" charset="0"/>
              </a:rPr>
              <a:t>Problem:</a:t>
            </a:r>
            <a:r>
              <a:rPr lang="en-US" altLang="en-US" sz="1600" dirty="0">
                <a:latin typeface="Aptos" panose="020B0004020202020204" pitchFamily="34" charset="0"/>
              </a:rPr>
              <a:t> Retailers on Qwipo’s B2B marketplace struggle with product discovery and order optimization.</a:t>
            </a:r>
            <a:endParaRPr lang="en-US" altLang="en-US" sz="1600" dirty="0">
              <a:latin typeface="Aptos" panose="020B0004020202020204" pitchFamily="34" charset="0"/>
            </a:endParaRPr>
          </a:p>
          <a:p>
            <a:r>
              <a:rPr lang="en-US" altLang="en-US" sz="1600" b="1" dirty="0">
                <a:solidFill>
                  <a:schemeClr val="accent2"/>
                </a:solidFill>
                <a:latin typeface="Aptos" panose="020B0004020202020204" pitchFamily="34" charset="0"/>
              </a:rPr>
              <a:t>Current issues</a:t>
            </a:r>
            <a:r>
              <a:rPr lang="en-US" altLang="en-US" sz="1600" dirty="0">
                <a:latin typeface="Aptos" panose="020B0004020202020204" pitchFamily="34" charset="0"/>
              </a:rPr>
              <a:t>: Repetitive buying patterns and missed opportunities lead to lower profits and inefficient trade.</a:t>
            </a:r>
            <a:endParaRPr lang="en-US" altLang="en-US" sz="1600" dirty="0">
              <a:latin typeface="Aptos" panose="020B0004020202020204" pitchFamily="34" charset="0"/>
            </a:endParaRPr>
          </a:p>
          <a:p>
            <a:endParaRPr lang="en-US" sz="1600" dirty="0">
              <a:latin typeface="Aptos" panose="020B0004020202020204" pitchFamily="34" charset="0"/>
            </a:endParaRPr>
          </a:p>
          <a:p>
            <a:endParaRPr lang="en-US" sz="1600" dirty="0">
              <a:latin typeface="Aptos" panose="020B0004020202020204" pitchFamily="34" charset="0"/>
            </a:endParaRPr>
          </a:p>
          <a:p>
            <a:endParaRPr lang="en-US" dirty="0">
              <a:latin typeface="Aptos" panose="020B0004020202020204" pitchFamily="34" charset="0"/>
            </a:endParaRPr>
          </a:p>
          <a:p>
            <a:endParaRPr lang="en-US" dirty="0"/>
          </a:p>
        </p:txBody>
      </p:sp>
      <p:sp>
        <p:nvSpPr>
          <p:cNvPr id="3" name="Text Box 2"/>
          <p:cNvSpPr txBox="1"/>
          <p:nvPr/>
        </p:nvSpPr>
        <p:spPr>
          <a:xfrm>
            <a:off x="1002030" y="791845"/>
            <a:ext cx="49434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+mj-lt"/>
              <a:buNone/>
            </a:pPr>
            <a:r>
              <a:rPr lang="en-US" sz="2400" b="1" dirty="0">
                <a:solidFill>
                  <a:schemeClr val="accent2"/>
                </a:solidFill>
                <a:latin typeface="Aptos" panose="020B0004020202020204" pitchFamily="34" charset="0"/>
                <a:sym typeface="+mn-ea"/>
              </a:rPr>
              <a:t>Problem Statement Reference</a:t>
            </a:r>
            <a:endParaRPr lang="en-US" sz="2400" b="1" dirty="0">
              <a:solidFill>
                <a:schemeClr val="accent2"/>
              </a:solidFill>
              <a:latin typeface="Aptos" panose="020B0004020202020204" pitchFamily="34" charset="0"/>
              <a:sym typeface="+mn-ea"/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490220" y="3966845"/>
            <a:ext cx="10085070" cy="17932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sz="1600" b="1" dirty="0">
                <a:solidFill>
                  <a:schemeClr val="tx1"/>
                </a:solidFill>
                <a:latin typeface="Aptos" panose="020B0004020202020204" pitchFamily="34" charset="0"/>
                <a:sym typeface="+mn-ea"/>
              </a:rPr>
              <a:t>Reason to Choose the Problem Statement:</a:t>
            </a:r>
            <a:endParaRPr lang="en-US" sz="1600" b="1" dirty="0">
              <a:solidFill>
                <a:schemeClr val="tx1"/>
              </a:solidFill>
              <a:latin typeface="Aptos" panose="020B0004020202020204" pitchFamily="34" charset="0"/>
            </a:endParaRPr>
          </a:p>
          <a:p>
            <a:endParaRPr lang="en-US" sz="1600" b="1" dirty="0">
              <a:solidFill>
                <a:schemeClr val="accent2"/>
              </a:solidFill>
              <a:latin typeface="Aptos" panose="020B0004020202020204" pitchFamily="34" charset="0"/>
            </a:endParaRPr>
          </a:p>
          <a:p>
            <a:r>
              <a:rPr lang="en-US" altLang="en-US" sz="1600" dirty="0">
                <a:latin typeface="Aptos" panose="020B0004020202020204" pitchFamily="34" charset="0"/>
                <a:sym typeface="+mn-ea"/>
              </a:rPr>
              <a:t>MSMEs rely on effective sourcing; solving this can:</a:t>
            </a:r>
            <a:endParaRPr lang="en-US" altLang="en-US" sz="1600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sz="1600" dirty="0">
                <a:latin typeface="Aptos" panose="020B0004020202020204" pitchFamily="34" charset="0"/>
                <a:sym typeface="+mn-ea"/>
              </a:rPr>
              <a:t>Boost retailer profitability by 15–20%.</a:t>
            </a:r>
            <a:endParaRPr lang="en-US" altLang="en-US" sz="1600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sz="1600" dirty="0">
                <a:latin typeface="Aptos" panose="020B0004020202020204" pitchFamily="34" charset="0"/>
                <a:sym typeface="+mn-ea"/>
              </a:rPr>
              <a:t>Increase repeat purchases by 25%.</a:t>
            </a:r>
            <a:endParaRPr lang="en-US" altLang="en-US" sz="1600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sz="1600" dirty="0">
                <a:latin typeface="Aptos" panose="020B0004020202020204" pitchFamily="34" charset="0"/>
                <a:sym typeface="+mn-ea"/>
              </a:rPr>
              <a:t>Directly support small business growth.</a:t>
            </a:r>
            <a:endParaRPr lang="en-US" altLang="en-US" sz="1600" dirty="0">
              <a:latin typeface="Aptos" panose="020B0004020202020204" pitchFamily="34" charset="0"/>
            </a:endParaRPr>
          </a:p>
          <a:p>
            <a:endParaRPr lang="en-US" sz="1600"/>
          </a:p>
        </p:txBody>
      </p:sp>
      <p:sp>
        <p:nvSpPr>
          <p:cNvPr id="8" name="Rectangles 7"/>
          <p:cNvSpPr/>
          <p:nvPr/>
        </p:nvSpPr>
        <p:spPr>
          <a:xfrm>
            <a:off x="1002030" y="2306320"/>
            <a:ext cx="4477385" cy="2080895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>
            <a:glow rad="63500">
              <a:schemeClr val="accent2">
                <a:satMod val="175000"/>
                <a:alpha val="40000"/>
              </a:schemeClr>
            </a:glow>
            <a:softEdge rad="127000"/>
          </a:effectLst>
          <a:extLst>
            <a:ext uri="{909E8E84-426E-40DD-AFC4-6F175D3DCCD1}">
              <a14:hiddenFill xmlns:a14="http://schemas.microsoft.com/office/drawing/2010/main">
                <a:gradFill rotWithShape="0"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00" scaled="1"/>
                </a:gradFill>
              </a14:hiddenFill>
            </a:ext>
          </a:extLst>
        </p:spPr>
        <p:txBody>
          <a:bodyPr vert="horz" wrap="none" lIns="91440" tIns="45720" rIns="91440" bIns="45720" numCol="1" anchor="ctr" anchorCtr="0" compatLnSpc="1"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SimSun" panose="02010600030101010101" pitchFamily="2" charset="-122"/>
            </a:endParaRPr>
          </a:p>
        </p:txBody>
      </p:sp>
      <p:pic>
        <p:nvPicPr>
          <p:cNvPr id="2" name="Picture 1" descr="Gemini_Generated_Image_qwvgkkqwvgkkqwv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180070" y="2917825"/>
            <a:ext cx="4138295" cy="413829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ext Box 1"/>
          <p:cNvSpPr txBox="1"/>
          <p:nvPr/>
        </p:nvSpPr>
        <p:spPr>
          <a:xfrm>
            <a:off x="885825" y="1337310"/>
            <a:ext cx="5824220" cy="48685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en-US" b="1">
                <a:solidFill>
                  <a:schemeClr val="accent2"/>
                </a:solidFill>
              </a:rPr>
              <a:t>Solution:</a:t>
            </a:r>
            <a:endParaRPr lang="en-US" altLang="en-US" b="1">
              <a:solidFill>
                <a:schemeClr val="accent2"/>
              </a:solidFill>
            </a:endParaRPr>
          </a:p>
          <a:p>
            <a:r>
              <a:rPr lang="en-US" altLang="en-US"/>
              <a:t> </a:t>
            </a:r>
            <a:r>
              <a:rPr lang="en-IN" altLang="en-US"/>
              <a:t>           </a:t>
            </a:r>
            <a:r>
              <a:rPr lang="en-US" altLang="en-US" sz="1600"/>
              <a:t>AI-driven recommendation system analyzing retailer behavior to deliver personalized product suggestions within the mobile marketplace.</a:t>
            </a:r>
            <a:endParaRPr lang="en-US" altLang="en-US"/>
          </a:p>
          <a:p>
            <a:r>
              <a:rPr lang="en-US" altLang="en-US" b="1">
                <a:solidFill>
                  <a:schemeClr val="accent2"/>
                </a:solidFill>
              </a:rPr>
              <a:t>Key Features:</a:t>
            </a:r>
            <a:endParaRPr lang="en-US" altLang="en-US" b="1">
              <a:solidFill>
                <a:schemeClr val="accent2"/>
              </a:solidFill>
            </a:endParaRPr>
          </a:p>
          <a:p>
            <a:r>
              <a:rPr lang="en-US" altLang="en-US" sz="1600" b="1"/>
              <a:t>Personalized Recommendations</a:t>
            </a:r>
            <a:r>
              <a:rPr lang="en-US" altLang="en-US" sz="1600"/>
              <a:t> – Based on history &amp; peer activity.</a:t>
            </a:r>
            <a:endParaRPr lang="en-US" altLang="en-US" sz="1600"/>
          </a:p>
          <a:p>
            <a:r>
              <a:rPr lang="en-US" altLang="en-US" sz="1600" b="1"/>
              <a:t>Hyperlocal Trends</a:t>
            </a:r>
            <a:r>
              <a:rPr lang="en-US" altLang="en-US" sz="1600"/>
              <a:t> – Top-selling products in the region.</a:t>
            </a:r>
            <a:endParaRPr lang="en-US" altLang="en-US" sz="1600"/>
          </a:p>
          <a:p>
            <a:r>
              <a:rPr lang="en-US" altLang="en-US" sz="1600" b="1"/>
              <a:t>Smart Cart </a:t>
            </a:r>
            <a:r>
              <a:rPr lang="en-US" altLang="en-US" sz="1600"/>
              <a:t>– Bundles, alternatives, and margin insights.</a:t>
            </a:r>
            <a:endParaRPr lang="en-US" altLang="en-US" sz="1600"/>
          </a:p>
          <a:p>
            <a:r>
              <a:rPr lang="en-US" altLang="en-US" sz="1600" b="1"/>
              <a:t>Voice &amp; Vernacular Search</a:t>
            </a:r>
            <a:r>
              <a:rPr lang="en-US" altLang="en-US" sz="1600"/>
              <a:t> – Multi-language voice queries.</a:t>
            </a:r>
            <a:endParaRPr lang="en-US" altLang="en-US" sz="1600"/>
          </a:p>
          <a:p>
            <a:r>
              <a:rPr lang="en-US" altLang="en-US" sz="1600" b="1"/>
              <a:t>Seasonal Suggestions</a:t>
            </a:r>
            <a:r>
              <a:rPr lang="en-US" altLang="en-US" sz="1600"/>
              <a:t>– Festival &amp; seasonal relevance.</a:t>
            </a:r>
            <a:endParaRPr lang="en-US" altLang="en-US" sz="1600"/>
          </a:p>
          <a:p>
            <a:r>
              <a:rPr lang="en-US" altLang="en-US" sz="1600" b="1"/>
              <a:t>Retailer Circle &amp; Reviews</a:t>
            </a:r>
            <a:r>
              <a:rPr lang="en-US" altLang="en-US" sz="1600"/>
              <a:t> – Community-driven discovery.</a:t>
            </a:r>
            <a:endParaRPr lang="en-US" altLang="en-US" sz="1600"/>
          </a:p>
          <a:p>
            <a:r>
              <a:rPr lang="en-US" altLang="en-US" sz="1600" b="1"/>
              <a:t>Auto-Replenishment + Discovery Boost</a:t>
            </a:r>
            <a:r>
              <a:rPr lang="en-US" altLang="en-US" sz="1600"/>
              <a:t> – Convenience + </a:t>
            </a:r>
            <a:r>
              <a:rPr lang="en-IN" altLang="en-US" sz="1600"/>
              <a:t> </a:t>
            </a:r>
            <a:r>
              <a:rPr lang="en-US" altLang="en-US" sz="1600"/>
              <a:t>new</a:t>
            </a:r>
            <a:r>
              <a:rPr lang="en-IN" altLang="en-US" sz="1600"/>
              <a:t> </a:t>
            </a:r>
            <a:r>
              <a:rPr lang="en-US" altLang="en-US" sz="1600"/>
              <a:t>products.</a:t>
            </a:r>
            <a:endParaRPr lang="en-US" altLang="en-US" sz="1600"/>
          </a:p>
          <a:p>
            <a:r>
              <a:rPr lang="en-US" altLang="en-US" sz="1600" b="1"/>
              <a:t>Gamified Rewards</a:t>
            </a:r>
            <a:r>
              <a:rPr lang="en-US" altLang="en-US" sz="1600"/>
              <a:t>– Incentives for product trials.</a:t>
            </a:r>
            <a:endParaRPr lang="en-US" altLang="en-US" sz="1600"/>
          </a:p>
          <a:p>
            <a:r>
              <a:rPr lang="en-US" altLang="en-US" sz="1600" b="1"/>
              <a:t>Real-Time Dashboard</a:t>
            </a:r>
            <a:r>
              <a:rPr lang="en-US" altLang="en-US" sz="1600"/>
              <a:t>– Insights for retailers &amp; distributors.</a:t>
            </a:r>
            <a:endParaRPr lang="en-US" altLang="en-US" sz="1600"/>
          </a:p>
          <a:p>
            <a:r>
              <a:rPr lang="en-US" altLang="en-US" sz="1600" b="1"/>
              <a:t>Scalable API </a:t>
            </a:r>
            <a:r>
              <a:rPr lang="en-US" altLang="en-US" sz="1600"/>
              <a:t>– &lt;200ms response, 10,000+ profiles.</a:t>
            </a:r>
            <a:endParaRPr lang="en-US" altLang="en-US" sz="1600"/>
          </a:p>
          <a:p>
            <a:endParaRPr lang="en-US" altLang="en-US" sz="1600"/>
          </a:p>
        </p:txBody>
      </p:sp>
      <p:sp>
        <p:nvSpPr>
          <p:cNvPr id="3" name="Text Box 2"/>
          <p:cNvSpPr txBox="1"/>
          <p:nvPr/>
        </p:nvSpPr>
        <p:spPr>
          <a:xfrm>
            <a:off x="805180" y="770255"/>
            <a:ext cx="61912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 b="1" dirty="0">
                <a:latin typeface="Aptos" panose="020B0004020202020204" pitchFamily="34" charset="0"/>
                <a:sym typeface="+mn-ea"/>
              </a:rPr>
              <a:t>Solution </a:t>
            </a:r>
            <a:r>
              <a:rPr lang="en-US" sz="2400" b="1" dirty="0" err="1">
                <a:latin typeface="Aptos" panose="020B0004020202020204" pitchFamily="34" charset="0"/>
                <a:sym typeface="+mn-ea"/>
              </a:rPr>
              <a:t>Overview</a:t>
            </a:r>
            <a:r>
              <a:rPr lang="en-IN" altLang="en-US" sz="2400" b="1" dirty="0" err="1">
                <a:latin typeface="Aptos" panose="020B0004020202020204" pitchFamily="34" charset="0"/>
                <a:sym typeface="+mn-ea"/>
              </a:rPr>
              <a:t> </a:t>
            </a:r>
            <a:r>
              <a:rPr lang="en-US" sz="2400" b="1" dirty="0" err="1">
                <a:latin typeface="Aptos" panose="020B0004020202020204" pitchFamily="34" charset="0"/>
                <a:sym typeface="+mn-ea"/>
              </a:rPr>
              <a:t>Proposed</a:t>
            </a:r>
            <a:r>
              <a:rPr lang="en-US" sz="2400" b="1" dirty="0">
                <a:latin typeface="Aptos" panose="020B0004020202020204" pitchFamily="34" charset="0"/>
                <a:sym typeface="+mn-ea"/>
              </a:rPr>
              <a:t> Approach</a:t>
            </a:r>
            <a:endParaRPr lang="en-US" sz="2400"/>
          </a:p>
        </p:txBody>
      </p:sp>
      <p:pic>
        <p:nvPicPr>
          <p:cNvPr id="5" name="Picture 4" descr="ChatGPT Image Sep 27, 2025, 04_59_33 P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795135" y="1500505"/>
            <a:ext cx="5396865" cy="3804285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7621905" y="157924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en-US"/>
          </a:p>
        </p:txBody>
      </p:sp>
      <p:sp>
        <p:nvSpPr>
          <p:cNvPr id="8" name="Text Box 7"/>
          <p:cNvSpPr txBox="1"/>
          <p:nvPr/>
        </p:nvSpPr>
        <p:spPr>
          <a:xfrm>
            <a:off x="7461250" y="150050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 b="1">
                <a:solidFill>
                  <a:schemeClr val="accent2"/>
                </a:solidFill>
              </a:rPr>
              <a:t>SystematicArchitecture:-</a:t>
            </a:r>
            <a:endParaRPr lang="en-IN" altLang="en-US" b="1"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994410" y="951230"/>
            <a:ext cx="10245090" cy="52832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endParaRPr lang="en-US" sz="1600" dirty="0">
              <a:latin typeface="Aptos" panose="020B0004020202020204" pitchFamily="34" charset="0"/>
            </a:endParaRPr>
          </a:p>
          <a:p>
            <a:pPr indent="0">
              <a:buNone/>
            </a:pPr>
            <a:endParaRPr lang="en-US" sz="1600" dirty="0">
              <a:latin typeface="Aptos" panose="020B0004020202020204" pitchFamily="34" charset="0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258445" y="1635125"/>
            <a:ext cx="4861560" cy="34099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>
              <a:buFont typeface="Arial" panose="020B0604020202020204" pitchFamily="34" charset="0"/>
              <a:buNone/>
            </a:pPr>
            <a:r>
              <a:rPr lang="en-IN" altLang="en-US" b="1" dirty="0">
                <a:solidFill>
                  <a:schemeClr val="accent2"/>
                </a:solidFill>
                <a:latin typeface="Aptos" panose="020B0004020202020204" pitchFamily="34" charset="0"/>
                <a:sym typeface="+mn-ea"/>
              </a:rPr>
              <a:t>Data flow explination:</a:t>
            </a:r>
            <a:endParaRPr lang="en-IN" altLang="en-US" b="1" dirty="0">
              <a:solidFill>
                <a:schemeClr val="accent2"/>
              </a:solidFill>
              <a:latin typeface="Aptos" panose="020B0004020202020204" pitchFamily="34" charset="0"/>
              <a:sym typeface="+mn-ea"/>
            </a:endParaRPr>
          </a:p>
          <a:p>
            <a:pPr indent="0">
              <a:buFont typeface="Arial" panose="020B0604020202020204" pitchFamily="34" charset="0"/>
              <a:buNone/>
            </a:pPr>
            <a:endParaRPr lang="en-US" b="1" dirty="0">
              <a:solidFill>
                <a:schemeClr val="accent2"/>
              </a:solidFill>
              <a:latin typeface="Aptos" panose="020B0004020202020204" pitchFamily="34" charset="0"/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ptos" panose="020B0004020202020204" pitchFamily="34" charset="0"/>
                <a:sym typeface="+mn-ea"/>
              </a:rPr>
              <a:t>Retailer activity (search, browse, orders) is logged.</a:t>
            </a:r>
            <a:endParaRPr lang="en-US" dirty="0">
              <a:latin typeface="Aptos" panose="020B00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ptos" panose="020B0004020202020204" pitchFamily="34" charset="0"/>
                <a:sym typeface="+mn-ea"/>
              </a:rPr>
              <a:t>Data preprocessed (cleaning, feature extraction).</a:t>
            </a:r>
            <a:endParaRPr lang="en-US" dirty="0">
              <a:latin typeface="Aptos" panose="020B00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ptos" panose="020B0004020202020204" pitchFamily="34" charset="0"/>
                <a:sym typeface="+mn-ea"/>
              </a:rPr>
              <a:t>ML models generate recommendations (personalized + trending).</a:t>
            </a:r>
            <a:endParaRPr lang="en-US" dirty="0">
              <a:latin typeface="Aptos" panose="020B00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ptos" panose="020B0004020202020204" pitchFamily="34" charset="0"/>
                <a:sym typeface="+mn-ea"/>
              </a:rPr>
              <a:t>Results cached for faster API response (&lt;200ms).</a:t>
            </a:r>
            <a:endParaRPr lang="en-US" dirty="0">
              <a:latin typeface="Aptos" panose="020B00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ptos" panose="020B0004020202020204" pitchFamily="34" charset="0"/>
                <a:sym typeface="+mn-ea"/>
              </a:rPr>
              <a:t>Recommendations displayed in real-time on the app.</a:t>
            </a:r>
            <a:endParaRPr lang="en-US" dirty="0">
              <a:latin typeface="Aptos" panose="020B00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/>
          </a:p>
        </p:txBody>
      </p:sp>
      <p:pic>
        <p:nvPicPr>
          <p:cNvPr id="7" name="Picture 6" descr="ChatGPT Image Sep 27, 2025, 07_24_39 P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743065" y="1330325"/>
            <a:ext cx="5163820" cy="42037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ext Box 1"/>
          <p:cNvSpPr txBox="1"/>
          <p:nvPr/>
        </p:nvSpPr>
        <p:spPr>
          <a:xfrm>
            <a:off x="389255" y="1329055"/>
            <a:ext cx="5123815" cy="49993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>
              <a:buFont typeface="Arial" panose="020B0604020202020204" pitchFamily="34" charset="0"/>
              <a:buNone/>
            </a:pPr>
            <a:endParaRPr lang="en-US" dirty="0">
              <a:latin typeface="Aptos" panose="020B0004020202020204" pitchFamily="34" charset="0"/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Aptos" panose="020B0004020202020204" pitchFamily="34" charset="0"/>
                <a:sym typeface="+mn-ea"/>
              </a:rPr>
              <a:t>Backend</a:t>
            </a:r>
            <a:r>
              <a:rPr lang="en-US" dirty="0">
                <a:latin typeface="Aptos" panose="020B0004020202020204" pitchFamily="34" charset="0"/>
                <a:sym typeface="+mn-ea"/>
              </a:rPr>
              <a:t>: Node.js with Express/</a:t>
            </a:r>
            <a:r>
              <a:rPr lang="en-US" dirty="0" err="1">
                <a:latin typeface="Aptos" panose="020B0004020202020204" pitchFamily="34" charset="0"/>
                <a:sym typeface="+mn-ea"/>
              </a:rPr>
              <a:t>Fastify</a:t>
            </a:r>
            <a:r>
              <a:rPr lang="en-US" dirty="0">
                <a:latin typeface="Aptos" panose="020B0004020202020204" pitchFamily="34" charset="0"/>
                <a:sym typeface="+mn-ea"/>
              </a:rPr>
              <a:t>, Python with Flask/</a:t>
            </a:r>
            <a:r>
              <a:rPr lang="en-US" dirty="0" err="1">
                <a:latin typeface="Aptos" panose="020B0004020202020204" pitchFamily="34" charset="0"/>
                <a:sym typeface="+mn-ea"/>
              </a:rPr>
              <a:t>FastAPI</a:t>
            </a:r>
            <a:r>
              <a:rPr lang="en-US" dirty="0">
                <a:latin typeface="Aptos" panose="020B0004020202020204" pitchFamily="34" charset="0"/>
                <a:sym typeface="+mn-ea"/>
              </a:rPr>
              <a:t>, Microservices.</a:t>
            </a:r>
            <a:endParaRPr lang="en-US" dirty="0">
              <a:latin typeface="Aptos" panose="020B0004020202020204" pitchFamily="34" charset="0"/>
              <a:sym typeface="+mn-ea"/>
            </a:endParaRPr>
          </a:p>
          <a:p>
            <a:pPr indent="0">
              <a:buFont typeface="Arial" panose="020B0604020202020204" pitchFamily="34" charset="0"/>
              <a:buNone/>
            </a:pPr>
            <a:endParaRPr lang="en-US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Aptos" panose="020B0004020202020204" pitchFamily="34" charset="0"/>
                <a:sym typeface="+mn-ea"/>
              </a:rPr>
              <a:t>Frontend: </a:t>
            </a:r>
            <a:r>
              <a:rPr lang="en-US" dirty="0">
                <a:latin typeface="Aptos" panose="020B0004020202020204" pitchFamily="34" charset="0"/>
                <a:sym typeface="+mn-ea"/>
              </a:rPr>
              <a:t>Mobile app (React Native/Flutter), Web interface (React.js).</a:t>
            </a:r>
            <a:endParaRPr lang="en-US" dirty="0">
              <a:latin typeface="Aptos" panose="020B0004020202020204" pitchFamily="34" charset="0"/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Aptos" panose="020B0004020202020204" pitchFamily="34" charset="0"/>
                <a:sym typeface="+mn-ea"/>
              </a:rPr>
              <a:t>Databases</a:t>
            </a:r>
            <a:r>
              <a:rPr lang="en-US" dirty="0">
                <a:latin typeface="Aptos" panose="020B0004020202020204" pitchFamily="34" charset="0"/>
                <a:sym typeface="+mn-ea"/>
              </a:rPr>
              <a:t>: PostgreSQL (structured), MongoDB (catalog &amp; unstructured data).</a:t>
            </a:r>
            <a:endParaRPr lang="en-US" dirty="0">
              <a:latin typeface="Aptos" panose="020B0004020202020204" pitchFamily="34" charset="0"/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Aptos" panose="020B0004020202020204" pitchFamily="34" charset="0"/>
                <a:sym typeface="+mn-ea"/>
              </a:rPr>
              <a:t>ML/AI Frameworks: </a:t>
            </a:r>
            <a:r>
              <a:rPr lang="en-US" dirty="0">
                <a:latin typeface="Aptos" panose="020B0004020202020204" pitchFamily="34" charset="0"/>
                <a:sym typeface="+mn-ea"/>
              </a:rPr>
              <a:t>Python scikit-learn, TensorFlow, </a:t>
            </a:r>
            <a:r>
              <a:rPr lang="en-US" dirty="0" err="1">
                <a:latin typeface="Aptos" panose="020B0004020202020204" pitchFamily="34" charset="0"/>
                <a:sym typeface="+mn-ea"/>
              </a:rPr>
              <a:t>PyTorch</a:t>
            </a:r>
            <a:r>
              <a:rPr lang="en-US" dirty="0">
                <a:latin typeface="Aptos" panose="020B0004020202020204" pitchFamily="34" charset="0"/>
                <a:sym typeface="+mn-ea"/>
              </a:rPr>
              <a:t>.</a:t>
            </a:r>
            <a:endParaRPr lang="en-US" dirty="0">
              <a:latin typeface="Aptos" panose="020B0004020202020204" pitchFamily="34" charset="0"/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Aptos" panose="020B0004020202020204" pitchFamily="34" charset="0"/>
                <a:sym typeface="+mn-ea"/>
              </a:rPr>
              <a:t>APIs / Libraries:</a:t>
            </a:r>
            <a:r>
              <a:rPr lang="en-US" dirty="0">
                <a:latin typeface="Aptos" panose="020B0004020202020204" pitchFamily="34" charset="0"/>
                <a:sym typeface="+mn-ea"/>
              </a:rPr>
              <a:t> REST/</a:t>
            </a:r>
            <a:r>
              <a:rPr lang="en-US" dirty="0" err="1">
                <a:latin typeface="Aptos" panose="020B0004020202020204" pitchFamily="34" charset="0"/>
                <a:sym typeface="+mn-ea"/>
              </a:rPr>
              <a:t>GraphQL</a:t>
            </a:r>
            <a:r>
              <a:rPr lang="en-US" dirty="0">
                <a:latin typeface="Aptos" panose="020B0004020202020204" pitchFamily="34" charset="0"/>
                <a:sym typeface="+mn-ea"/>
              </a:rPr>
              <a:t> APIs, WebSocket (real-time), </a:t>
            </a:r>
            <a:r>
              <a:rPr lang="en-US" dirty="0" err="1">
                <a:latin typeface="Aptos" panose="020B0004020202020204" pitchFamily="34" charset="0"/>
                <a:sym typeface="+mn-ea"/>
              </a:rPr>
              <a:t>OpenAI</a:t>
            </a:r>
            <a:r>
              <a:rPr lang="en-US" dirty="0">
                <a:latin typeface="Aptos" panose="020B0004020202020204" pitchFamily="34" charset="0"/>
                <a:sym typeface="+mn-ea"/>
              </a:rPr>
              <a:t>/Gemini for NLP/semantic search</a:t>
            </a:r>
            <a:endParaRPr lang="en-US" dirty="0">
              <a:latin typeface="Aptos" panose="020B0004020202020204" pitchFamily="34" charset="0"/>
            </a:endParaRPr>
          </a:p>
          <a:p>
            <a:endParaRPr lang="en-US" dirty="0">
              <a:latin typeface="Aptos" panose="020B0004020202020204" pitchFamily="34" charset="0"/>
            </a:endParaRPr>
          </a:p>
          <a:p>
            <a:endParaRPr lang="en-US"/>
          </a:p>
        </p:txBody>
      </p:sp>
      <p:sp>
        <p:nvSpPr>
          <p:cNvPr id="4" name="Text Box 3"/>
          <p:cNvSpPr txBox="1"/>
          <p:nvPr/>
        </p:nvSpPr>
        <p:spPr>
          <a:xfrm>
            <a:off x="5747385" y="1329055"/>
            <a:ext cx="5342890" cy="48685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b="1" dirty="0">
                <a:solidFill>
                  <a:schemeClr val="tx1"/>
                </a:solidFill>
                <a:latin typeface="Aptos" panose="020B0004020202020204" pitchFamily="34" charset="0"/>
                <a:sym typeface="+mn-ea"/>
              </a:rPr>
              <a:t>Algorithms Chosen:</a:t>
            </a:r>
            <a:endParaRPr lang="en-US" b="1" dirty="0">
              <a:solidFill>
                <a:schemeClr val="tx1"/>
              </a:solidFill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ptos" panose="020B0004020202020204" pitchFamily="34" charset="0"/>
                <a:sym typeface="+mn-ea"/>
              </a:rPr>
              <a:t>Collaborative Filtering (similar retailers’ purchases)</a:t>
            </a:r>
            <a:endParaRPr lang="en-US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ptos" panose="020B0004020202020204" pitchFamily="34" charset="0"/>
                <a:sym typeface="+mn-ea"/>
              </a:rPr>
              <a:t>Content-Based Filtering (product attributes, categories)</a:t>
            </a:r>
            <a:endParaRPr lang="en-US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ptos" panose="020B0004020202020204" pitchFamily="34" charset="0"/>
                <a:sym typeface="+mn-ea"/>
              </a:rPr>
              <a:t>Hybrid Model (combination for accuracy)</a:t>
            </a:r>
            <a:endParaRPr lang="en-US" dirty="0">
              <a:latin typeface="Aptos" panose="020B0004020202020204" pitchFamily="34" charset="0"/>
            </a:endParaRPr>
          </a:p>
          <a:p>
            <a:pPr indent="0">
              <a:buFont typeface="Arial" panose="020B0604020202020204" pitchFamily="34" charset="0"/>
              <a:buNone/>
            </a:pPr>
            <a:endParaRPr lang="en-US" dirty="0">
              <a:latin typeface="Aptos" panose="020B0004020202020204" pitchFamily="34" charset="0"/>
            </a:endParaRPr>
          </a:p>
          <a:p>
            <a:r>
              <a:rPr lang="en-US" b="1" dirty="0">
                <a:solidFill>
                  <a:schemeClr val="tx1"/>
                </a:solidFill>
                <a:latin typeface="Aptos" panose="020B0004020202020204" pitchFamily="34" charset="0"/>
                <a:sym typeface="+mn-ea"/>
              </a:rPr>
              <a:t>Reason for Choice:</a:t>
            </a:r>
            <a:endParaRPr lang="en-US" b="1" dirty="0">
              <a:solidFill>
                <a:schemeClr val="tx1"/>
              </a:solidFill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ptos" panose="020B0004020202020204" pitchFamily="34" charset="0"/>
                <a:sym typeface="+mn-ea"/>
              </a:rPr>
              <a:t>Hybrid systems combine strengths: collaborative filtering ensures personalization, content-based handles new products, and hybrid improves scalability.</a:t>
            </a:r>
            <a:endParaRPr lang="en-US" dirty="0">
              <a:latin typeface="Aptos" panose="020B0004020202020204" pitchFamily="34" charset="0"/>
            </a:endParaRPr>
          </a:p>
          <a:p>
            <a:pPr indent="0">
              <a:buFont typeface="Arial" panose="020B0604020202020204" pitchFamily="34" charset="0"/>
              <a:buNone/>
            </a:pPr>
            <a:endParaRPr lang="en-US" dirty="0">
              <a:latin typeface="Aptos" panose="020B0004020202020204" pitchFamily="34" charset="0"/>
            </a:endParaRPr>
          </a:p>
          <a:p>
            <a:r>
              <a:rPr lang="en-US" b="1" dirty="0">
                <a:solidFill>
                  <a:schemeClr val="tx1"/>
                </a:solidFill>
                <a:latin typeface="Aptos" panose="020B0004020202020204" pitchFamily="34" charset="0"/>
                <a:sym typeface="+mn-ea"/>
              </a:rPr>
              <a:t>Model Training &amp; Testing Approach:</a:t>
            </a:r>
            <a:endParaRPr lang="en-US" b="1" dirty="0">
              <a:solidFill>
                <a:schemeClr val="tx1"/>
              </a:solidFill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ptos" panose="020B0004020202020204" pitchFamily="34" charset="0"/>
                <a:sym typeface="+mn-ea"/>
              </a:rPr>
              <a:t>Data split into train/test (80/20).</a:t>
            </a:r>
            <a:endParaRPr lang="en-US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ptos" panose="020B0004020202020204" pitchFamily="34" charset="0"/>
                <a:sym typeface="+mn-ea"/>
              </a:rPr>
              <a:t>Cross-validation for performance.</a:t>
            </a:r>
            <a:endParaRPr lang="en-US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ptos" panose="020B0004020202020204" pitchFamily="34" charset="0"/>
                <a:sym typeface="+mn-ea"/>
              </a:rPr>
              <a:t>Evaluation on metrics like </a:t>
            </a:r>
            <a:r>
              <a:rPr lang="en-US" dirty="0" err="1">
                <a:latin typeface="Aptos" panose="020B0004020202020204" pitchFamily="34" charset="0"/>
                <a:sym typeface="+mn-ea"/>
              </a:rPr>
              <a:t>precision@k</a:t>
            </a:r>
            <a:r>
              <a:rPr lang="en-US" dirty="0">
                <a:latin typeface="Aptos" panose="020B0004020202020204" pitchFamily="34" charset="0"/>
                <a:sym typeface="+mn-ea"/>
              </a:rPr>
              <a:t>, </a:t>
            </a:r>
            <a:r>
              <a:rPr lang="en-US" dirty="0" err="1">
                <a:latin typeface="Aptos" panose="020B0004020202020204" pitchFamily="34" charset="0"/>
                <a:sym typeface="+mn-ea"/>
              </a:rPr>
              <a:t>recall@k</a:t>
            </a:r>
            <a:r>
              <a:rPr lang="en-US" dirty="0">
                <a:latin typeface="Aptos" panose="020B0004020202020204" pitchFamily="34" charset="0"/>
                <a:sym typeface="+mn-ea"/>
              </a:rPr>
              <a:t>, F1-score, and AUC.</a:t>
            </a:r>
            <a:endParaRPr lang="en-US"/>
          </a:p>
        </p:txBody>
      </p:sp>
      <p:sp>
        <p:nvSpPr>
          <p:cNvPr id="5" name="Text Box 4"/>
          <p:cNvSpPr txBox="1"/>
          <p:nvPr/>
        </p:nvSpPr>
        <p:spPr>
          <a:xfrm>
            <a:off x="467995" y="755650"/>
            <a:ext cx="40640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b="1" dirty="0">
                <a:solidFill>
                  <a:schemeClr val="accent2"/>
                </a:solidFill>
                <a:latin typeface="Aptos" panose="020B0004020202020204" pitchFamily="34" charset="0"/>
                <a:sym typeface="+mn-ea"/>
              </a:rPr>
              <a:t>Technology Stack</a:t>
            </a:r>
            <a:endParaRPr lang="en-US" b="1" dirty="0">
              <a:solidFill>
                <a:schemeClr val="accent2"/>
              </a:solidFill>
              <a:latin typeface="Aptos" panose="020B0004020202020204" pitchFamily="34" charset="0"/>
            </a:endParaRPr>
          </a:p>
          <a:p>
            <a:endParaRPr lang="en-US"/>
          </a:p>
        </p:txBody>
      </p:sp>
      <p:sp>
        <p:nvSpPr>
          <p:cNvPr id="6" name="Text Box 5"/>
          <p:cNvSpPr txBox="1"/>
          <p:nvPr/>
        </p:nvSpPr>
        <p:spPr>
          <a:xfrm>
            <a:off x="5600065" y="755650"/>
            <a:ext cx="51936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b="1" dirty="0">
                <a:solidFill>
                  <a:schemeClr val="accent2"/>
                </a:solidFill>
                <a:latin typeface="Aptos" panose="020B0004020202020204" pitchFamily="34" charset="0"/>
                <a:sym typeface="+mn-ea"/>
              </a:rPr>
              <a:t> Algorithms &amp; Models</a:t>
            </a:r>
            <a:endParaRPr lang="en-US" b="1" dirty="0">
              <a:solidFill>
                <a:schemeClr val="accent2"/>
              </a:solidFill>
              <a:latin typeface="Aptos" panose="020B0004020202020204" pitchFamily="34" charset="0"/>
              <a:sym typeface="+mn-e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78155" y="1402080"/>
            <a:ext cx="5502910" cy="446913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indent="0">
              <a:buFont typeface="Arial" panose="020B0604020202020204" pitchFamily="34" charset="0"/>
              <a:buNone/>
            </a:pPr>
            <a:r>
              <a:rPr lang="en-US" sz="1600" b="1" dirty="0">
                <a:solidFill>
                  <a:schemeClr val="accent2"/>
                </a:solidFill>
                <a:latin typeface="Aptos" panose="020B0004020202020204" pitchFamily="34" charset="0"/>
                <a:sym typeface="+mn-ea"/>
              </a:rPr>
              <a:t>Data Sources Used:</a:t>
            </a:r>
            <a:endParaRPr lang="en-US" sz="1600" b="1" dirty="0">
              <a:solidFill>
                <a:schemeClr val="accent2"/>
              </a:solidFill>
              <a:latin typeface="Aptos" panose="020B0004020202020204" pitchFamily="34" charset="0"/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b="1" dirty="0">
              <a:solidFill>
                <a:schemeClr val="accent2"/>
              </a:solidFill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ptos" panose="020B0004020202020204" pitchFamily="34" charset="0"/>
                <a:sym typeface="+mn-ea"/>
              </a:rPr>
              <a:t>Transaction history, product catalog, retailer activity logs.</a:t>
            </a:r>
            <a:endParaRPr lang="en-US" sz="1600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ptos" panose="020B0004020202020204" pitchFamily="34" charset="0"/>
                <a:sym typeface="+mn-ea"/>
              </a:rPr>
              <a:t>External APIs for trend/festival data (optional)</a:t>
            </a:r>
            <a:endParaRPr lang="en-US" sz="1600" dirty="0">
              <a:latin typeface="Aptos" panose="020B0004020202020204" pitchFamily="34" charset="0"/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Aptos" panose="020B0004020202020204" pitchFamily="34" charset="0"/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en-US" sz="1600" b="1" dirty="0">
                <a:solidFill>
                  <a:schemeClr val="accent2"/>
                </a:solidFill>
                <a:latin typeface="Aptos" panose="020B0004020202020204" pitchFamily="34" charset="0"/>
                <a:sym typeface="+mn-ea"/>
              </a:rPr>
              <a:t>Preprocessing Methods:</a:t>
            </a:r>
            <a:endParaRPr lang="en-US" sz="1600" b="1" dirty="0">
              <a:solidFill>
                <a:schemeClr val="accent2"/>
              </a:solidFill>
              <a:latin typeface="Aptos" panose="020B0004020202020204" pitchFamily="34" charset="0"/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b="1" dirty="0">
              <a:solidFill>
                <a:schemeClr val="accent2"/>
              </a:solidFill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ptos" panose="020B0004020202020204" pitchFamily="34" charset="0"/>
                <a:sym typeface="+mn-ea"/>
              </a:rPr>
              <a:t>Data cleaning (missing values, duplicates)</a:t>
            </a:r>
            <a:endParaRPr lang="en-US" sz="1600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ptos" panose="020B0004020202020204" pitchFamily="34" charset="0"/>
                <a:sym typeface="+mn-ea"/>
              </a:rPr>
              <a:t>Feature engineering (purchase frequency, seasonality, language tokens)</a:t>
            </a:r>
            <a:endParaRPr lang="en-US" sz="1600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ptos" panose="020B0004020202020204" pitchFamily="34" charset="0"/>
                <a:sym typeface="+mn-ea"/>
              </a:rPr>
              <a:t>Normalization for ML models</a:t>
            </a:r>
            <a:endParaRPr lang="en-US" sz="1600" dirty="0">
              <a:latin typeface="Aptos" panose="020B0004020202020204" pitchFamily="34" charset="0"/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Aptos" panose="020B0004020202020204" pitchFamily="34" charset="0"/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en-US" sz="1600" b="1" dirty="0">
                <a:solidFill>
                  <a:schemeClr val="accent2"/>
                </a:solidFill>
                <a:latin typeface="Aptos" panose="020B0004020202020204" pitchFamily="34" charset="0"/>
                <a:sym typeface="+mn-ea"/>
              </a:rPr>
              <a:t>Storage / Pipeline Setup:</a:t>
            </a:r>
            <a:endParaRPr lang="en-US" sz="1600" b="1" dirty="0">
              <a:solidFill>
                <a:schemeClr val="accent2"/>
              </a:solidFill>
              <a:latin typeface="Aptos" panose="020B0004020202020204" pitchFamily="34" charset="0"/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b="1" dirty="0">
              <a:solidFill>
                <a:schemeClr val="accent2"/>
              </a:solidFill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ptos" panose="020B0004020202020204" pitchFamily="34" charset="0"/>
                <a:sym typeface="+mn-ea"/>
              </a:rPr>
              <a:t>ETL pipeline for structured/unstructured data</a:t>
            </a:r>
            <a:endParaRPr lang="en-US" sz="1600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ptos" panose="020B0004020202020204" pitchFamily="34" charset="0"/>
                <a:sym typeface="+mn-ea"/>
              </a:rPr>
              <a:t>Batch + real-time ingestion using Kafka/RabbitMQ</a:t>
            </a:r>
            <a:endParaRPr lang="en-US" sz="1600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ptos" panose="020B0004020202020204" pitchFamily="34" charset="0"/>
                <a:sym typeface="+mn-ea"/>
              </a:rPr>
              <a:t>Storage in PostgreSQL (transactional) + MongoDB (catalog)</a:t>
            </a:r>
            <a:endParaRPr lang="en-US" sz="1600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Aptos" panose="020B0004020202020204" pitchFamily="34" charset="0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329565" y="873125"/>
            <a:ext cx="4580255" cy="4603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sz="2400" b="1" dirty="0">
                <a:solidFill>
                  <a:schemeClr val="tx1"/>
                </a:solidFill>
                <a:latin typeface="Aptos" panose="020B0004020202020204" pitchFamily="34" charset="0"/>
                <a:sym typeface="+mn-ea"/>
              </a:rPr>
              <a:t> </a:t>
            </a:r>
            <a:r>
              <a:rPr lang="en-US" b="1" dirty="0">
                <a:solidFill>
                  <a:schemeClr val="accent2"/>
                </a:solidFill>
                <a:latin typeface="Aptos" panose="020B0004020202020204" pitchFamily="34" charset="0"/>
                <a:sym typeface="+mn-ea"/>
              </a:rPr>
              <a:t>Data Handling</a:t>
            </a:r>
            <a:endParaRPr lang="en-US" sz="2400" b="1" dirty="0">
              <a:solidFill>
                <a:schemeClr val="tx1"/>
              </a:solidFill>
              <a:latin typeface="Aptos" panose="020B0004020202020204" pitchFamily="34" charset="0"/>
              <a:sym typeface="+mn-ea"/>
            </a:endParaRPr>
          </a:p>
          <a:p>
            <a:endParaRPr lang="en-US" sz="2400" b="1" dirty="0">
              <a:solidFill>
                <a:schemeClr val="tx1"/>
              </a:solidFill>
              <a:latin typeface="Aptos" panose="020B0004020202020204" pitchFamily="34" charset="0"/>
              <a:sym typeface="+mn-ea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6421755" y="1402080"/>
            <a:ext cx="5365750" cy="52393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accent2"/>
                </a:solidFill>
                <a:latin typeface="Aptos" panose="020B0004020202020204" pitchFamily="34" charset="0"/>
                <a:sym typeface="+mn-ea"/>
              </a:rPr>
              <a:t>Initial Setup &amp; Environment:</a:t>
            </a:r>
            <a:endParaRPr lang="en-US" sz="1600" b="1" dirty="0">
              <a:solidFill>
                <a:schemeClr val="accent2"/>
              </a:solidFill>
              <a:latin typeface="Aptos" panose="020B0004020202020204" pitchFamily="34" charset="0"/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en-IN" altLang="en-US" sz="1600" dirty="0">
                <a:latin typeface="Aptos" panose="020B0004020202020204" pitchFamily="34" charset="0"/>
                <a:sym typeface="+mn-ea"/>
              </a:rPr>
              <a:t>             </a:t>
            </a:r>
            <a:r>
              <a:rPr lang="en-US" sz="1600" dirty="0">
                <a:latin typeface="Aptos" panose="020B0004020202020204" pitchFamily="34" charset="0"/>
                <a:sym typeface="+mn-ea"/>
              </a:rPr>
              <a:t> Configure backend servers, ML environment, and databases.</a:t>
            </a:r>
            <a:endParaRPr lang="en-US" sz="1600" dirty="0">
              <a:latin typeface="Aptos" panose="020B0004020202020204" pitchFamily="34" charset="0"/>
            </a:endParaRPr>
          </a:p>
          <a:p>
            <a:pPr indent="0">
              <a:buFont typeface="Arial" panose="020B0604020202020204" pitchFamily="34" charset="0"/>
              <a:buNone/>
            </a:pPr>
            <a:endParaRPr lang="en-US" sz="1600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accent2"/>
                </a:solidFill>
                <a:latin typeface="Aptos" panose="020B0004020202020204" pitchFamily="34" charset="0"/>
                <a:sym typeface="+mn-ea"/>
              </a:rPr>
              <a:t>Core Module Development: </a:t>
            </a:r>
            <a:endParaRPr lang="en-US" sz="1600" b="1" dirty="0">
              <a:solidFill>
                <a:schemeClr val="accent2"/>
              </a:solidFill>
              <a:latin typeface="Aptos" panose="020B0004020202020204" pitchFamily="34" charset="0"/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en-IN" altLang="en-US" sz="1600" dirty="0">
                <a:latin typeface="Aptos" panose="020B0004020202020204" pitchFamily="34" charset="0"/>
                <a:sym typeface="+mn-ea"/>
              </a:rPr>
              <a:t>             </a:t>
            </a:r>
            <a:r>
              <a:rPr lang="en-US" sz="1600" dirty="0">
                <a:latin typeface="Aptos" panose="020B0004020202020204" pitchFamily="34" charset="0"/>
                <a:sym typeface="+mn-ea"/>
              </a:rPr>
              <a:t>Build recommendation engine with collaborative + content-based filtering.</a:t>
            </a:r>
            <a:endParaRPr lang="en-US" sz="1600" dirty="0">
              <a:latin typeface="Aptos" panose="020B0004020202020204" pitchFamily="34" charset="0"/>
            </a:endParaRPr>
          </a:p>
          <a:p>
            <a:pPr indent="0">
              <a:buFont typeface="Arial" panose="020B0604020202020204" pitchFamily="34" charset="0"/>
              <a:buNone/>
            </a:pPr>
            <a:endParaRPr lang="en-US" sz="1600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accent2"/>
                </a:solidFill>
                <a:latin typeface="Aptos" panose="020B0004020202020204" pitchFamily="34" charset="0"/>
                <a:sym typeface="+mn-ea"/>
              </a:rPr>
              <a:t>Integration &amp; Testing:</a:t>
            </a:r>
            <a:r>
              <a:rPr lang="en-US" sz="1600" dirty="0">
                <a:latin typeface="Aptos" panose="020B0004020202020204" pitchFamily="34" charset="0"/>
                <a:sym typeface="+mn-ea"/>
              </a:rPr>
              <a:t> </a:t>
            </a:r>
            <a:endParaRPr lang="en-US" sz="1600" dirty="0">
              <a:latin typeface="Aptos" panose="020B0004020202020204" pitchFamily="34" charset="0"/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en-IN" altLang="en-US" sz="1600" dirty="0">
                <a:latin typeface="Aptos" panose="020B0004020202020204" pitchFamily="34" charset="0"/>
                <a:sym typeface="+mn-ea"/>
              </a:rPr>
              <a:t>             </a:t>
            </a:r>
            <a:r>
              <a:rPr lang="en-US" sz="1600" dirty="0">
                <a:latin typeface="Aptos" panose="020B0004020202020204" pitchFamily="34" charset="0"/>
                <a:sym typeface="+mn-ea"/>
              </a:rPr>
              <a:t>Integrate with mobile app APIs, run A/B testing for recommendations.</a:t>
            </a:r>
            <a:endParaRPr lang="en-US" sz="1600" dirty="0">
              <a:latin typeface="Aptos" panose="020B0004020202020204" pitchFamily="34" charset="0"/>
            </a:endParaRPr>
          </a:p>
          <a:p>
            <a:pPr indent="0">
              <a:buFont typeface="Arial" panose="020B0604020202020204" pitchFamily="34" charset="0"/>
              <a:buNone/>
            </a:pPr>
            <a:endParaRPr lang="en-US" sz="1600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accent2"/>
                </a:solidFill>
                <a:latin typeface="Aptos" panose="020B0004020202020204" pitchFamily="34" charset="0"/>
                <a:sym typeface="+mn-ea"/>
              </a:rPr>
              <a:t>Final Deployment-ready Build:</a:t>
            </a:r>
            <a:endParaRPr lang="en-US" sz="1600" b="1" dirty="0">
              <a:solidFill>
                <a:schemeClr val="accent2"/>
              </a:solidFill>
              <a:latin typeface="Aptos" panose="020B0004020202020204" pitchFamily="34" charset="0"/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en-IN" altLang="en-US" sz="1600" dirty="0">
                <a:latin typeface="Aptos" panose="020B0004020202020204" pitchFamily="34" charset="0"/>
                <a:sym typeface="+mn-ea"/>
              </a:rPr>
              <a:t>            </a:t>
            </a:r>
            <a:r>
              <a:rPr lang="en-US" sz="1600" dirty="0">
                <a:latin typeface="Aptos" panose="020B0004020202020204" pitchFamily="34" charset="0"/>
                <a:sym typeface="+mn-ea"/>
              </a:rPr>
              <a:t> Optimize response times, deploy microservices with load balancing.</a:t>
            </a:r>
            <a:endParaRPr lang="en-US" sz="1600"/>
          </a:p>
        </p:txBody>
      </p:sp>
      <p:sp>
        <p:nvSpPr>
          <p:cNvPr id="4" name="Text Box 3"/>
          <p:cNvSpPr txBox="1"/>
          <p:nvPr/>
        </p:nvSpPr>
        <p:spPr>
          <a:xfrm>
            <a:off x="6489700" y="873125"/>
            <a:ext cx="4064000" cy="4603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b="1" dirty="0">
                <a:solidFill>
                  <a:schemeClr val="accent2"/>
                </a:solidFill>
                <a:latin typeface="Aptos" panose="020B0004020202020204" pitchFamily="34" charset="0"/>
                <a:sym typeface="+mn-ea"/>
              </a:rPr>
              <a:t> Implementation Plan</a:t>
            </a:r>
            <a:endParaRPr lang="en-US" b="1" dirty="0">
              <a:solidFill>
                <a:schemeClr val="accent2"/>
              </a:solidFill>
              <a:latin typeface="Aptos" panose="020B0004020202020204" pitchFamily="34" charset="0"/>
            </a:endParaRPr>
          </a:p>
          <a:p>
            <a:endParaRPr lang="en-US" b="1" dirty="0">
              <a:solidFill>
                <a:schemeClr val="accent2"/>
              </a:solidFill>
              <a:latin typeface="Aptos" panose="020B0004020202020204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ext Box 1"/>
          <p:cNvSpPr txBox="1"/>
          <p:nvPr/>
        </p:nvSpPr>
        <p:spPr>
          <a:xfrm>
            <a:off x="1117600" y="1398270"/>
            <a:ext cx="3822700" cy="545909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en-IN" altLang="en-US" sz="1600" b="1" dirty="0">
                <a:latin typeface="Aptos" panose="020B0004020202020204" pitchFamily="34" charset="0"/>
                <a:sym typeface="+mn-ea"/>
              </a:rPr>
              <a:t>Validation</a:t>
            </a:r>
            <a:r>
              <a:rPr lang="en-IN" altLang="en-US" sz="1600" dirty="0">
                <a:latin typeface="Aptos" panose="020B0004020202020204" pitchFamily="34" charset="0"/>
                <a:sym typeface="+mn-ea"/>
              </a:rPr>
              <a:t>:</a:t>
            </a:r>
            <a:endParaRPr lang="en-US" altLang="en-US" sz="1600" dirty="0">
              <a:latin typeface="Aptos" panose="020B0004020202020204" pitchFamily="34" charset="0"/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sz="1600" dirty="0">
                <a:latin typeface="Aptos" panose="020B0004020202020204" pitchFamily="34" charset="0"/>
                <a:sym typeface="+mn-ea"/>
              </a:rPr>
              <a:t>ESLint is set up for code linting (eslint scripts and config).</a:t>
            </a:r>
            <a:endParaRPr lang="en-US" altLang="en-US" sz="1600" dirty="0">
              <a:latin typeface="Aptos" panose="020B0004020202020204" pitchFamily="34" charset="0"/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sz="1600" dirty="0">
                <a:latin typeface="Aptos" panose="020B0004020202020204" pitchFamily="34" charset="0"/>
                <a:sym typeface="+mn-ea"/>
              </a:rPr>
              <a:t>TypeScript type checking is enabled (typecheck script).</a:t>
            </a:r>
            <a:endParaRPr lang="en-US" altLang="en-US" sz="1600" dirty="0">
              <a:latin typeface="Aptos" panose="020B0004020202020204" pitchFamily="34" charset="0"/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sz="1600" dirty="0">
                <a:latin typeface="Aptos" panose="020B0004020202020204" pitchFamily="34" charset="0"/>
                <a:sym typeface="+mn-ea"/>
              </a:rPr>
              <a:t>Form state and input handling are present (e.g., in</a:t>
            </a:r>
            <a:endParaRPr lang="en-US" altLang="en-US" sz="1600" dirty="0">
              <a:latin typeface="Aptos" panose="020B0004020202020204" pitchFamily="34" charset="0"/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sz="1600" dirty="0">
                <a:latin typeface="Aptos" panose="020B0004020202020204" pitchFamily="34" charset="0"/>
                <a:sym typeface="+mn-ea"/>
              </a:rPr>
              <a:t>AutoReplenishment.tsx), but there is no evidence of advanced form validation libraries (like Yup or Joi).</a:t>
            </a:r>
            <a:endParaRPr lang="en-US" altLang="en-US" sz="1600" dirty="0">
              <a:latin typeface="Aptos" panose="020B0004020202020204" pitchFamily="34" charset="0"/>
              <a:sym typeface="+mn-ea"/>
            </a:endParaRPr>
          </a:p>
          <a:p>
            <a:r>
              <a:rPr lang="en-US" altLang="en-US" sz="1600" b="1" dirty="0">
                <a:latin typeface="Aptos" panose="020B0004020202020204" pitchFamily="34" charset="0"/>
                <a:sym typeface="+mn-ea"/>
              </a:rPr>
              <a:t>Performance:</a:t>
            </a:r>
            <a:endParaRPr lang="en-US" altLang="en-US" sz="1600" dirty="0">
              <a:latin typeface="Aptos" panose="020B0004020202020204" pitchFamily="34" charset="0"/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sz="1600" dirty="0">
                <a:latin typeface="Aptos" panose="020B0004020202020204" pitchFamily="34" charset="0"/>
                <a:sym typeface="+mn-ea"/>
              </a:rPr>
              <a:t>Vite is used for fast builds and hot module replacement.</a:t>
            </a:r>
            <a:endParaRPr lang="en-US" altLang="en-US" sz="1600" dirty="0">
              <a:latin typeface="Aptos" panose="020B0004020202020204" pitchFamily="34" charset="0"/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sz="1600" dirty="0">
                <a:latin typeface="Aptos" panose="020B0004020202020204" pitchFamily="34" charset="0"/>
                <a:sym typeface="+mn-ea"/>
              </a:rPr>
              <a:t>There are optimizations in vite.config.ts (optimizeDeps).</a:t>
            </a:r>
            <a:endParaRPr lang="en-US" altLang="en-US" sz="1600" dirty="0">
              <a:latin typeface="Aptos" panose="020B0004020202020204" pitchFamily="34" charset="0"/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sz="1600" dirty="0">
                <a:latin typeface="Aptos" panose="020B0004020202020204" pitchFamily="34" charset="0"/>
                <a:sym typeface="+mn-ea"/>
              </a:rPr>
              <a:t>Some UI components mention optimization (e.g., “Mobile optimized” in ARShelfPreview.tsx, “Optimize your purchases” in SmartCart.tsx).</a:t>
            </a:r>
            <a:endParaRPr lang="en-US" altLang="en-US" sz="1600" dirty="0">
              <a:latin typeface="Aptos" panose="020B0004020202020204" pitchFamily="34" charset="0"/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sz="1600" dirty="0">
                <a:latin typeface="Aptos" panose="020B0004020202020204" pitchFamily="34" charset="0"/>
                <a:sym typeface="+mn-ea"/>
              </a:rPr>
              <a:t>No automated performance reporting tools (like Lighthouse) are found in the codebase.</a:t>
            </a:r>
            <a:endParaRPr lang="en-US" altLang="en-US" sz="1600" dirty="0">
              <a:latin typeface="Aptos" panose="020B0004020202020204" pitchFamily="34" charset="0"/>
              <a:sym typeface="+mn-ea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6604000" y="1543050"/>
            <a:ext cx="4372610" cy="42087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b="1" dirty="0">
                <a:solidFill>
                  <a:schemeClr val="tx1"/>
                </a:solidFill>
                <a:latin typeface="Aptos" panose="020B0004020202020204" pitchFamily="34" charset="0"/>
                <a:sym typeface="+mn-ea"/>
              </a:rPr>
              <a:t>Deployment Plan:</a:t>
            </a:r>
            <a:endParaRPr lang="en-US" b="1" dirty="0">
              <a:solidFill>
                <a:schemeClr val="tx1"/>
              </a:solidFill>
              <a:latin typeface="Aptos" panose="020B0004020202020204" pitchFamily="34" charset="0"/>
              <a:sym typeface="+mn-ea"/>
            </a:endParaRPr>
          </a:p>
          <a:p>
            <a:endParaRPr lang="en-US" b="1" dirty="0">
              <a:solidFill>
                <a:schemeClr val="accent2"/>
              </a:solidFill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ptos" panose="020B0004020202020204" pitchFamily="34" charset="0"/>
                <a:sym typeface="+mn-ea"/>
              </a:rPr>
              <a:t>Containerized microservices (Docker, Kubernetes).</a:t>
            </a:r>
            <a:endParaRPr lang="en-US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ptos" panose="020B0004020202020204" pitchFamily="34" charset="0"/>
                <a:sym typeface="+mn-ea"/>
              </a:rPr>
              <a:t>Cloud deployment (AWS/GCP/Azure).</a:t>
            </a:r>
            <a:endParaRPr lang="en-US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ptos" panose="020B0004020202020204" pitchFamily="34" charset="0"/>
                <a:sym typeface="+mn-ea"/>
              </a:rPr>
              <a:t>Continuous Integration/Deployment (CI/CD).</a:t>
            </a:r>
            <a:endParaRPr lang="en-US" dirty="0">
              <a:latin typeface="Aptos" panose="020B0004020202020204" pitchFamily="34" charset="0"/>
              <a:sym typeface="+mn-ea"/>
            </a:endParaRPr>
          </a:p>
          <a:p>
            <a:pPr indent="0">
              <a:buFont typeface="Arial" panose="020B0604020202020204" pitchFamily="34" charset="0"/>
              <a:buNone/>
            </a:pPr>
            <a:endParaRPr lang="en-US" dirty="0">
              <a:latin typeface="Aptos" panose="020B0004020202020204" pitchFamily="34" charset="0"/>
            </a:endParaRPr>
          </a:p>
          <a:p>
            <a:r>
              <a:rPr lang="en-US" b="1" dirty="0">
                <a:solidFill>
                  <a:schemeClr val="tx1"/>
                </a:solidFill>
                <a:latin typeface="Aptos" panose="020B0004020202020204" pitchFamily="34" charset="0"/>
                <a:sym typeface="+mn-ea"/>
              </a:rPr>
              <a:t>Scalability Consideration:</a:t>
            </a:r>
            <a:endParaRPr lang="en-US" b="1" dirty="0">
              <a:solidFill>
                <a:schemeClr val="tx1"/>
              </a:solidFill>
              <a:latin typeface="Aptos" panose="020B0004020202020204" pitchFamily="34" charset="0"/>
              <a:sym typeface="+mn-ea"/>
            </a:endParaRPr>
          </a:p>
          <a:p>
            <a:endParaRPr lang="en-US" b="1" dirty="0">
              <a:solidFill>
                <a:schemeClr val="accent2"/>
              </a:solidFill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ptos" panose="020B0004020202020204" pitchFamily="34" charset="0"/>
                <a:sym typeface="+mn-ea"/>
              </a:rPr>
              <a:t>Horizontal scaling to support 1,000+ concurrent users (Phase 3).</a:t>
            </a:r>
            <a:endParaRPr lang="en-US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ptos" panose="020B0004020202020204" pitchFamily="34" charset="0"/>
                <a:sym typeface="+mn-ea"/>
              </a:rPr>
              <a:t>Auto-scaling ML inference services.</a:t>
            </a:r>
            <a:endParaRPr lang="en-US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ptos" panose="020B0004020202020204" pitchFamily="34" charset="0"/>
                <a:sym typeface="+mn-ea"/>
              </a:rPr>
              <a:t>Caching (Redis) for &lt;200ms latency.</a:t>
            </a:r>
            <a:endParaRPr lang="en-US"/>
          </a:p>
        </p:txBody>
      </p:sp>
      <p:sp>
        <p:nvSpPr>
          <p:cNvPr id="4" name="Text Box 3"/>
          <p:cNvSpPr txBox="1"/>
          <p:nvPr/>
        </p:nvSpPr>
        <p:spPr>
          <a:xfrm>
            <a:off x="6535420" y="83502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b="1" dirty="0">
                <a:solidFill>
                  <a:schemeClr val="accent2"/>
                </a:solidFill>
                <a:latin typeface="Aptos" panose="020B0004020202020204" pitchFamily="34" charset="0"/>
                <a:sym typeface="+mn-ea"/>
              </a:rPr>
              <a:t> Deployment &amp; Scalability</a:t>
            </a:r>
            <a:endParaRPr lang="en-US" b="1" dirty="0">
              <a:solidFill>
                <a:schemeClr val="accent2"/>
              </a:solidFill>
              <a:latin typeface="Aptos" panose="020B0004020202020204" pitchFamily="34" charset="0"/>
              <a:sym typeface="+mn-ea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996950" y="832485"/>
            <a:ext cx="4064000" cy="3708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b="1" dirty="0">
                <a:latin typeface="Aptos" panose="020B0004020202020204" pitchFamily="34" charset="0"/>
                <a:sym typeface="+mn-ea"/>
              </a:rPr>
              <a:t> </a:t>
            </a:r>
            <a:r>
              <a:rPr lang="en-US" b="1" dirty="0">
                <a:solidFill>
                  <a:schemeClr val="accent2"/>
                </a:solidFill>
                <a:latin typeface="Aptos" panose="020B0004020202020204" pitchFamily="34" charset="0"/>
                <a:sym typeface="+mn-ea"/>
              </a:rPr>
              <a:t>Performance &amp; Validation</a:t>
            </a:r>
            <a:endParaRPr lang="en-US" b="1" dirty="0">
              <a:latin typeface="Aptos" panose="020B0004020202020204" pitchFamily="34" charset="0"/>
            </a:endParaRPr>
          </a:p>
          <a:p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ext Box 1"/>
          <p:cNvSpPr txBox="1"/>
          <p:nvPr/>
        </p:nvSpPr>
        <p:spPr>
          <a:xfrm>
            <a:off x="4033520" y="3222625"/>
            <a:ext cx="489775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 sz="5400">
                <a:solidFill>
                  <a:schemeClr val="accent2"/>
                </a:solidFill>
              </a:rPr>
              <a:t>Thank You..</a:t>
            </a:r>
            <a:r>
              <a:rPr lang="en-IN" altLang="en-US"/>
              <a:t>.</a:t>
            </a:r>
            <a:endParaRPr lang="en-I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Business Cooperate">
  <a:themeElements>
    <a:clrScheme name="Business Cooperat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usiness Cooperate">
      <a:majorFont>
        <a:latin typeface="Arial"/>
        <a:ea typeface="SimSun"/>
        <a:cs typeface=""/>
      </a:majorFont>
      <a:minorFont>
        <a:latin typeface="Arial"/>
        <a:ea typeface="SimSu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lnDef>
  </a:objectDefaults>
  <a:extraClrSchemeLst>
    <a:extraClrScheme>
      <a:clrScheme name="Business Coopera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siness Cooperat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siness Cooperat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siness Cooperat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siness Cooperat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siness Cooperat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usiness Cooperat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usiness Cooperat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usiness Cooperat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usiness Cooperat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usiness Cooperat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usiness Cooperat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{ED1D71D0-4B27-4A3A-AF28-AB432359A6E3}TFc3084226-2d0c-440f-9f46-6b48c7a7f670e6ba4a85-fc4a2881d6b3</Template>
  <TotalTime>0</TotalTime>
  <Words>4573</Words>
  <Application>WPS Presentation</Application>
  <PresentationFormat>Widescreen</PresentationFormat>
  <Paragraphs>153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7" baseType="lpstr">
      <vt:lpstr>Arial</vt:lpstr>
      <vt:lpstr>SimSun</vt:lpstr>
      <vt:lpstr>Wingdings</vt:lpstr>
      <vt:lpstr>Aptos</vt:lpstr>
      <vt:lpstr>Segoe UI</vt:lpstr>
      <vt:lpstr>Microsoft YaHei</vt:lpstr>
      <vt:lpstr>Arial Unicode MS</vt:lpstr>
      <vt:lpstr>Calibri</vt:lpstr>
      <vt:lpstr>Business Cooperate</vt:lpstr>
      <vt:lpstr>Intelligent Product Recommendation System for B2B Marketplace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Intelligent Product Recommendation System for B2B Marketplace</dc:title>
  <dc:creator>saisatwika</dc:creator>
  <cp:lastModifiedBy>aluri deepika</cp:lastModifiedBy>
  <cp:revision>7</cp:revision>
  <dcterms:created xsi:type="dcterms:W3CDTF">2025-09-27T06:50:00Z</dcterms:created>
  <dcterms:modified xsi:type="dcterms:W3CDTF">2025-09-28T14:48:49Z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82666B3D747245A3BA94CEBA0F4E420E_13</vt:lpwstr>
  </property>
  <property fmtid="{D5CDD505-2E9C-101B-9397-08002B2CF9AE}" pid="3" name="KSOProductBuildVer">
    <vt:lpwstr>1033-12.2.0.22549</vt:lpwstr>
  </property>
</Properties>
</file>

<file path=docProps/thumbnail.jpeg>
</file>